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4" r:id="rId2"/>
    <p:sldId id="303" r:id="rId3"/>
    <p:sldId id="305" r:id="rId4"/>
    <p:sldId id="307" r:id="rId5"/>
    <p:sldId id="308" r:id="rId6"/>
    <p:sldId id="309" r:id="rId7"/>
    <p:sldId id="310" r:id="rId8"/>
    <p:sldId id="312" r:id="rId9"/>
    <p:sldId id="273" r:id="rId10"/>
    <p:sldId id="313" r:id="rId11"/>
    <p:sldId id="314" r:id="rId12"/>
    <p:sldId id="321" r:id="rId13"/>
    <p:sldId id="319" r:id="rId14"/>
    <p:sldId id="320" r:id="rId15"/>
    <p:sldId id="318" r:id="rId16"/>
    <p:sldId id="322" r:id="rId17"/>
    <p:sldId id="317" r:id="rId18"/>
    <p:sldId id="323" r:id="rId19"/>
    <p:sldId id="324" r:id="rId20"/>
    <p:sldId id="325" r:id="rId21"/>
    <p:sldId id="326" r:id="rId22"/>
    <p:sldId id="327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sy Power" initials="MP" lastIdx="5" clrIdx="0">
    <p:extLst>
      <p:ext uri="{19B8F6BF-5375-455C-9EA6-DF929625EA0E}">
        <p15:presenceInfo xmlns:p15="http://schemas.microsoft.com/office/powerpoint/2012/main" userId="S-1-5-21-224996676-775509848-623647154-10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4C4C4E"/>
    <a:srgbClr val="FFBF3F"/>
    <a:srgbClr val="FAAE3E"/>
    <a:srgbClr val="FFDE13"/>
    <a:srgbClr val="F5F5F5"/>
    <a:srgbClr val="001639"/>
    <a:srgbClr val="3C64AA"/>
    <a:srgbClr val="275196"/>
    <a:srgbClr val="00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7"/>
  </p:normalViewPr>
  <p:slideViewPr>
    <p:cSldViewPr snapToGrid="0" snapToObjects="1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 snapToGrid="0" snapToObjects="1">
      <p:cViewPr varScale="1">
        <p:scale>
          <a:sx n="51" d="100"/>
          <a:sy n="51" d="100"/>
        </p:scale>
        <p:origin x="17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B9B6E-5948-4455-8C73-203F0D33D52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116D-AAA2-4757-9D32-7C077402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9529-5DA8-604F-92D7-F2F0AB8F87E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F25DC-2927-D240-9092-7A9B649225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" descr="Internal">
            <a:extLst>
              <a:ext uri="{FF2B5EF4-FFF2-40B4-BE49-F238E27FC236}">
                <a16:creationId xmlns:a16="http://schemas.microsoft.com/office/drawing/2014/main" id="{C55080C2-D253-44E6-BEC9-1F7F05B2C5B5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30831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F25DC-2927-D240-9092-7A9B649225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F25DC-2927-D240-9092-7A9B64922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F25DC-2927-D240-9092-7A9B649225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Blue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967155-5D20-D944-BEF9-39F45D8D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568" t="19442" b="19441"/>
          <a:stretch/>
        </p:blipFill>
        <p:spPr>
          <a:xfrm>
            <a:off x="0" y="0"/>
            <a:ext cx="65975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1380C-9C63-B54F-8605-5F5DBB16FE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AF658-10C7-F143-A980-B0FBE523F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8F8A-C45E-0B46-B69F-D8B3D00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5592420"/>
            <a:ext cx="9143999" cy="365125"/>
          </a:xfrm>
        </p:spPr>
        <p:txBody>
          <a:bodyPr/>
          <a:lstStyle>
            <a:lvl1pPr>
              <a:defRPr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60D02-2848-B64E-90B0-0937AC327C24}" type="datetimeFigureOut">
              <a:rPr lang="en-US" smtClean="0"/>
              <a:pPr/>
              <a:t>5/13/2022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D262C-D1B6-574D-AC87-E402DA8F42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3707" y="5391365"/>
            <a:ext cx="2902001" cy="834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1FA4BF-2142-0D4F-AB38-948F6D9D8B97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73A1AD-C7F5-2847-BFD8-DD3EBC379D86}"/>
              </a:ext>
            </a:extLst>
          </p:cNvPr>
          <p:cNvSpPr/>
          <p:nvPr userDrawn="1"/>
        </p:nvSpPr>
        <p:spPr>
          <a:xfrm>
            <a:off x="1" y="1907885"/>
            <a:ext cx="4872942" cy="495011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1EF569-E91C-4A47-BF82-3A9B22586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071" y="476264"/>
            <a:ext cx="5085144" cy="5606899"/>
          </a:xfrm>
          <a:solidFill>
            <a:srgbClr val="F5F5F5"/>
          </a:solidFill>
        </p:spPr>
        <p:txBody>
          <a:bodyPr anchor="ctr">
            <a:normAutofit/>
          </a:bodyPr>
          <a:lstStyle>
            <a:lvl1pPr marL="177800" indent="0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0D232-FFFE-8646-A9B1-65C6A43D8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322" y="1150483"/>
            <a:ext cx="6917965" cy="930524"/>
          </a:xfrm>
        </p:spPr>
        <p:txBody>
          <a:bodyPr anchor="ctr">
            <a:normAutofit/>
          </a:bodyPr>
          <a:lstStyle>
            <a:lvl1pPr algn="l">
              <a:defRPr sz="5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Short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952B-BEF7-D942-90D4-EB00D267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713" y="2269446"/>
            <a:ext cx="4946574" cy="3813717"/>
          </a:xfrm>
        </p:spPr>
        <p:txBody>
          <a:bodyPr>
            <a:normAutofit/>
          </a:bodyPr>
          <a:lstStyle>
            <a:lvl1pPr>
              <a:defRPr sz="1600" b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D72"/>
                </a:solidFill>
              </a:defRPr>
            </a:lvl2pPr>
            <a:lvl3pPr>
              <a:defRPr>
                <a:solidFill>
                  <a:srgbClr val="002D72"/>
                </a:solidFill>
              </a:defRPr>
            </a:lvl3pPr>
            <a:lvl4pPr>
              <a:defRPr>
                <a:solidFill>
                  <a:srgbClr val="002D72"/>
                </a:solidFill>
              </a:defRPr>
            </a:lvl4pPr>
            <a:lvl5pPr>
              <a:defRPr>
                <a:solidFill>
                  <a:srgbClr val="002D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73A1AD-C7F5-2847-BFD8-DD3EBC379D86}"/>
              </a:ext>
            </a:extLst>
          </p:cNvPr>
          <p:cNvSpPr/>
          <p:nvPr userDrawn="1"/>
        </p:nvSpPr>
        <p:spPr>
          <a:xfrm>
            <a:off x="1" y="1907885"/>
            <a:ext cx="4872942" cy="4950116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1EF569-E91C-4A47-BF82-3A9B22586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071" y="476264"/>
            <a:ext cx="5085144" cy="5606899"/>
          </a:xfrm>
          <a:solidFill>
            <a:srgbClr val="F5F5F5"/>
          </a:solidFill>
        </p:spPr>
        <p:txBody>
          <a:bodyPr anchor="ctr">
            <a:normAutofit/>
          </a:bodyPr>
          <a:lstStyle>
            <a:lvl1pPr marL="177800" indent="0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0D232-FFFE-8646-A9B1-65C6A43D8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322" y="1150483"/>
            <a:ext cx="6917965" cy="930524"/>
          </a:xfrm>
        </p:spPr>
        <p:txBody>
          <a:bodyPr anchor="ctr">
            <a:normAutofit/>
          </a:bodyPr>
          <a:lstStyle>
            <a:lvl1pPr algn="l">
              <a:defRPr sz="5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Short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952B-BEF7-D942-90D4-EB00D267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713" y="2269446"/>
            <a:ext cx="4946574" cy="3813717"/>
          </a:xfrm>
        </p:spPr>
        <p:txBody>
          <a:bodyPr>
            <a:normAutofit/>
          </a:bodyPr>
          <a:lstStyle>
            <a:lvl1pPr>
              <a:defRPr sz="1600" b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D72"/>
                </a:solidFill>
              </a:defRPr>
            </a:lvl2pPr>
            <a:lvl3pPr>
              <a:defRPr>
                <a:solidFill>
                  <a:srgbClr val="002D72"/>
                </a:solidFill>
              </a:defRPr>
            </a:lvl3pPr>
            <a:lvl4pPr>
              <a:defRPr>
                <a:solidFill>
                  <a:srgbClr val="002D72"/>
                </a:solidFill>
              </a:defRPr>
            </a:lvl4pPr>
            <a:lvl5pPr>
              <a:defRPr>
                <a:solidFill>
                  <a:srgbClr val="002D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73A1AD-C7F5-2847-BFD8-DD3EBC379D86}"/>
              </a:ext>
            </a:extLst>
          </p:cNvPr>
          <p:cNvSpPr/>
          <p:nvPr userDrawn="1"/>
        </p:nvSpPr>
        <p:spPr>
          <a:xfrm>
            <a:off x="1" y="1907885"/>
            <a:ext cx="4872942" cy="4950116"/>
          </a:xfrm>
          <a:prstGeom prst="rect">
            <a:avLst/>
          </a:prstGeom>
          <a:solidFill>
            <a:srgbClr val="4C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1EF569-E91C-4A47-BF82-3A9B22586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071" y="476264"/>
            <a:ext cx="5085144" cy="5606899"/>
          </a:xfrm>
          <a:solidFill>
            <a:srgbClr val="F5F5F5"/>
          </a:solidFill>
        </p:spPr>
        <p:txBody>
          <a:bodyPr anchor="ctr">
            <a:normAutofit/>
          </a:bodyPr>
          <a:lstStyle>
            <a:lvl1pPr marL="177800" indent="0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0D232-FFFE-8646-A9B1-65C6A43D8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322" y="1150483"/>
            <a:ext cx="6917965" cy="930524"/>
          </a:xfrm>
        </p:spPr>
        <p:txBody>
          <a:bodyPr anchor="ctr">
            <a:normAutofit/>
          </a:bodyPr>
          <a:lstStyle>
            <a:lvl1pPr algn="l">
              <a:defRPr sz="5400" b="1" spc="-150">
                <a:solidFill>
                  <a:srgbClr val="4C4C4E"/>
                </a:solidFill>
              </a:defRPr>
            </a:lvl1pPr>
          </a:lstStyle>
          <a:p>
            <a:r>
              <a:rPr lang="en-US" dirty="0"/>
              <a:t>Short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952B-BEF7-D942-90D4-EB00D267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713" y="2269446"/>
            <a:ext cx="4946574" cy="3813717"/>
          </a:xfrm>
        </p:spPr>
        <p:txBody>
          <a:bodyPr>
            <a:normAutofit/>
          </a:bodyPr>
          <a:lstStyle>
            <a:lvl1pPr>
              <a:defRPr sz="1600" b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D72"/>
                </a:solidFill>
              </a:defRPr>
            </a:lvl2pPr>
            <a:lvl3pPr>
              <a:defRPr>
                <a:solidFill>
                  <a:srgbClr val="002D72"/>
                </a:solidFill>
              </a:defRPr>
            </a:lvl3pPr>
            <a:lvl4pPr>
              <a:defRPr>
                <a:solidFill>
                  <a:srgbClr val="002D72"/>
                </a:solidFill>
              </a:defRPr>
            </a:lvl4pPr>
            <a:lvl5pPr>
              <a:defRPr>
                <a:solidFill>
                  <a:srgbClr val="002D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ol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9F9F07-3DF3-4F45-A5DD-381C65E90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58" r="3758"/>
          <a:stretch/>
        </p:blipFill>
        <p:spPr>
          <a:xfrm>
            <a:off x="0" y="687324"/>
            <a:ext cx="5706968" cy="6170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0D232-FFFE-8646-A9B1-65C6A43D8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49283"/>
            <a:ext cx="5706968" cy="1040570"/>
          </a:xfrm>
        </p:spPr>
        <p:txBody>
          <a:bodyPr anchor="ctr">
            <a:normAutofit/>
          </a:bodyPr>
          <a:lstStyle>
            <a:lvl1pPr algn="ctr">
              <a:defRPr sz="4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Subtitle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952B-BEF7-D942-90D4-EB00D267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252" y="1750421"/>
            <a:ext cx="4946574" cy="51337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b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3CA20F-38ED-8F4B-893A-29A13EB81ED4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BBFF0F1-2614-5D48-A126-5BCA24BFF8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EEA6B8-BFA2-C349-AF53-AFB0EEA5E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1440" y="207042"/>
            <a:ext cx="206891" cy="3261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7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ol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D232-FFFE-8646-A9B1-65C6A43D8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1038990"/>
            <a:ext cx="11439796" cy="1040570"/>
          </a:xfrm>
        </p:spPr>
        <p:txBody>
          <a:bodyPr anchor="ctr">
            <a:normAutofit/>
          </a:bodyPr>
          <a:lstStyle>
            <a:lvl1pPr algn="l">
              <a:defRPr sz="4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Subtitle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952B-BEF7-D942-90D4-EB00D267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2409170"/>
            <a:ext cx="11439796" cy="423656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b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3CA20F-38ED-8F4B-893A-29A13EB81ED4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BBFF0F1-2614-5D48-A126-5BCA24BFF8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EEA6B8-BFA2-C349-AF53-AFB0EEA5E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1440" y="207042"/>
            <a:ext cx="206891" cy="32619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8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Symbo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59B06-37A3-9B4D-9D55-6D941C0FEEA1}"/>
              </a:ext>
            </a:extLst>
          </p:cNvPr>
          <p:cNvSpPr/>
          <p:nvPr userDrawn="1"/>
        </p:nvSpPr>
        <p:spPr>
          <a:xfrm>
            <a:off x="0" y="0"/>
            <a:ext cx="6172200" cy="687345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413CA-1E57-DA42-98C7-43D3C642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l="4330" t="22705" r="4330" b="19268"/>
          <a:stretch/>
        </p:blipFill>
        <p:spPr>
          <a:xfrm>
            <a:off x="-2" y="709381"/>
            <a:ext cx="6172201" cy="6164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3F5A0F-A809-6945-9FCC-7BE2D74AD83C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289A6DD-9F27-CF4D-8B63-21658907B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rgbClr val="002D7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42DA9-5C09-924D-A1A0-DB6572CFC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52660"/>
            <a:ext cx="6172199" cy="933450"/>
          </a:xfrm>
        </p:spPr>
        <p:txBody>
          <a:bodyPr>
            <a:noAutofit/>
          </a:bodyPr>
          <a:lstStyle>
            <a:lvl1pPr algn="ctr">
              <a:defRPr sz="44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Table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108EE-4B14-6D43-8FF6-9479FDD4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413" y="1752660"/>
            <a:ext cx="4507374" cy="476570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y Symbo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F413CA-1E57-DA42-98C7-43D3C642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139" t="21668" r="7265" b="20305"/>
          <a:stretch/>
        </p:blipFill>
        <p:spPr>
          <a:xfrm>
            <a:off x="5916058" y="709381"/>
            <a:ext cx="6275942" cy="6164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3F5A0F-A809-6945-9FCC-7BE2D74AD83C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289A6DD-9F27-CF4D-8B63-21658907B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rgbClr val="002D7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42DA9-5C09-924D-A1A0-DB6572CFC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413" y="931631"/>
            <a:ext cx="4507374" cy="1754479"/>
          </a:xfrm>
        </p:spPr>
        <p:txBody>
          <a:bodyPr>
            <a:noAutofit/>
          </a:bodyPr>
          <a:lstStyle>
            <a:lvl1pPr>
              <a:defRPr sz="4400" b="1" spc="-150"/>
            </a:lvl1pPr>
          </a:lstStyle>
          <a:p>
            <a:r>
              <a:rPr lang="en-US" dirty="0"/>
              <a:t>Title for Table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108EE-4B14-6D43-8FF6-9479FDD4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413" y="2821047"/>
            <a:ext cx="4507374" cy="3762633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2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364B89-8D50-D345-B1A1-03EEADA4AC35}"/>
              </a:ext>
            </a:extLst>
          </p:cNvPr>
          <p:cNvSpPr/>
          <p:nvPr userDrawn="1"/>
        </p:nvSpPr>
        <p:spPr>
          <a:xfrm>
            <a:off x="0" y="6856"/>
            <a:ext cx="12263718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14DED6-BE1F-AF42-930F-ABD59134F39B}"/>
              </a:ext>
            </a:extLst>
          </p:cNvPr>
          <p:cNvSpPr/>
          <p:nvPr userDrawn="1"/>
        </p:nvSpPr>
        <p:spPr>
          <a:xfrm>
            <a:off x="0" y="0"/>
            <a:ext cx="12263718" cy="709381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F64F3-9416-8F41-AD57-99D8508903EA}"/>
              </a:ext>
            </a:extLst>
          </p:cNvPr>
          <p:cNvSpPr/>
          <p:nvPr userDrawn="1"/>
        </p:nvSpPr>
        <p:spPr>
          <a:xfrm>
            <a:off x="827048" y="1818806"/>
            <a:ext cx="2371047" cy="3381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00000" sx="101000" sy="101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8590F-3942-4347-8491-304AD62DF8CF}"/>
              </a:ext>
            </a:extLst>
          </p:cNvPr>
          <p:cNvSpPr/>
          <p:nvPr userDrawn="1"/>
        </p:nvSpPr>
        <p:spPr>
          <a:xfrm>
            <a:off x="3541899" y="1818808"/>
            <a:ext cx="2371047" cy="3381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00000" sx="101000" sy="101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1602A1-0678-3943-8CF3-E83F3AD30249}"/>
              </a:ext>
            </a:extLst>
          </p:cNvPr>
          <p:cNvSpPr/>
          <p:nvPr userDrawn="1"/>
        </p:nvSpPr>
        <p:spPr>
          <a:xfrm>
            <a:off x="6256750" y="1818807"/>
            <a:ext cx="2371047" cy="3381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00000" sx="101000" sy="101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964AC-3509-AF43-A365-A2C88B152721}"/>
              </a:ext>
            </a:extLst>
          </p:cNvPr>
          <p:cNvSpPr/>
          <p:nvPr userDrawn="1"/>
        </p:nvSpPr>
        <p:spPr>
          <a:xfrm>
            <a:off x="8971602" y="1818806"/>
            <a:ext cx="2371047" cy="3381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00000" sx="101000" sy="101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7BA53-D552-3442-A78E-2AB91F856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DD9E98-95E1-E444-932F-AB8C3694F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2928" y="3592627"/>
            <a:ext cx="1919287" cy="143106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6C9E6A4A-E907-F24A-BE54-957DBD8E81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674" y="3592627"/>
            <a:ext cx="1919287" cy="143106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description text here.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A5054675-349F-2D41-B430-EFB6E73CFC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629" y="3592627"/>
            <a:ext cx="1919287" cy="143106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description text here.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B987823-4F95-3E49-A6AD-94082CBD90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7483" y="3592627"/>
            <a:ext cx="1919287" cy="143106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description text here.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3578527-B11D-6C4F-8E5B-28112C088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048" y="5598334"/>
            <a:ext cx="10515600" cy="3238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subtext here.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C603F0-606A-C44E-B473-13E901C2C264}"/>
              </a:ext>
            </a:extLst>
          </p:cNvPr>
          <p:cNvSpPr/>
          <p:nvPr userDrawn="1"/>
        </p:nvSpPr>
        <p:spPr>
          <a:xfrm>
            <a:off x="1711488" y="3313847"/>
            <a:ext cx="602166" cy="5575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A2F0B3-170E-184B-8FB6-D8EB29123D04}"/>
              </a:ext>
            </a:extLst>
          </p:cNvPr>
          <p:cNvSpPr/>
          <p:nvPr userDrawn="1"/>
        </p:nvSpPr>
        <p:spPr>
          <a:xfrm>
            <a:off x="4426339" y="3313847"/>
            <a:ext cx="602166" cy="5575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B367DE-1A6C-5048-AF55-E9EDE8889DDC}"/>
              </a:ext>
            </a:extLst>
          </p:cNvPr>
          <p:cNvSpPr/>
          <p:nvPr userDrawn="1"/>
        </p:nvSpPr>
        <p:spPr>
          <a:xfrm>
            <a:off x="7141191" y="3313847"/>
            <a:ext cx="602166" cy="5575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00FEE8-BAD0-0B43-9E7F-F3F8716084B3}"/>
              </a:ext>
            </a:extLst>
          </p:cNvPr>
          <p:cNvSpPr/>
          <p:nvPr userDrawn="1"/>
        </p:nvSpPr>
        <p:spPr>
          <a:xfrm>
            <a:off x="9856042" y="3313847"/>
            <a:ext cx="602166" cy="5575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8CCDE-7C9A-0043-A6DF-F7571F0D2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81" y="1125286"/>
            <a:ext cx="7043312" cy="614434"/>
          </a:xfrm>
        </p:spPr>
        <p:txBody>
          <a:bodyPr>
            <a:noAutofit/>
          </a:bodyPr>
          <a:lstStyle>
            <a:lvl1pPr algn="ctr">
              <a:defRPr sz="4400" b="1" spc="-15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Title for Cards Here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AEE1CA9-E658-3745-9F83-FC5053559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1440" y="207042"/>
            <a:ext cx="206891" cy="32619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5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45FE-F5B9-7E41-9F01-E3F4F318E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006" y="1713234"/>
            <a:ext cx="4752372" cy="1325563"/>
          </a:xfrm>
        </p:spPr>
        <p:txBody>
          <a:bodyPr>
            <a:normAutofit/>
          </a:bodyPr>
          <a:lstStyle>
            <a:lvl1pPr>
              <a:defRPr sz="4400" b="1" spc="-150"/>
            </a:lvl1pPr>
          </a:lstStyle>
          <a:p>
            <a:r>
              <a:rPr lang="en-US" dirty="0"/>
              <a:t>Page Title Goes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613E0-72E1-4F45-A843-C3230CBA951A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BA159ACB-63B9-324F-8D71-64B3A92AA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9A971-2A14-484B-A862-EAC8E17EF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1440" y="207042"/>
            <a:ext cx="206891" cy="32619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8EB39EE-566E-D643-839D-372925FBB2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52871" y="1713234"/>
            <a:ext cx="5744961" cy="833195"/>
          </a:xfrm>
          <a:solidFill>
            <a:srgbClr val="F5F5F5"/>
          </a:solidFill>
          <a:effectLst>
            <a:outerShdw blurRad="254000" dist="127000" dir="5400000" sx="101000" sy="101000" algn="tl" rotWithShape="0">
              <a:prstClr val="black">
                <a:alpha val="5000"/>
              </a:prstClr>
            </a:outerShdw>
          </a:effectLst>
        </p:spPr>
        <p:txBody>
          <a:bodyPr lIns="228600" rIns="228600" anchor="ctr" anchorCtr="0"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446148-ABAD-ED46-938E-30F107E1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06" y="3579470"/>
            <a:ext cx="4752372" cy="2196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002D72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D72"/>
                </a:solidFill>
              </a:defRPr>
            </a:lvl2pPr>
            <a:lvl3pPr>
              <a:defRPr>
                <a:solidFill>
                  <a:srgbClr val="002D72"/>
                </a:solidFill>
              </a:defRPr>
            </a:lvl3pPr>
            <a:lvl4pPr>
              <a:defRPr>
                <a:solidFill>
                  <a:srgbClr val="002D72"/>
                </a:solidFill>
              </a:defRPr>
            </a:lvl4pPr>
            <a:lvl5pPr>
              <a:defRPr>
                <a:solidFill>
                  <a:srgbClr val="002D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2A537-0B78-AD4E-A4A5-62FC55021AF4}"/>
              </a:ext>
            </a:extLst>
          </p:cNvPr>
          <p:cNvSpPr/>
          <p:nvPr userDrawn="1"/>
        </p:nvSpPr>
        <p:spPr>
          <a:xfrm>
            <a:off x="757178" y="3159889"/>
            <a:ext cx="1268391" cy="11574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B9BBA5E-E38F-0241-99E3-00250ABC69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871" y="2789680"/>
            <a:ext cx="5744961" cy="833195"/>
          </a:xfrm>
          <a:solidFill>
            <a:srgbClr val="F5F5F5"/>
          </a:solidFill>
          <a:effectLst>
            <a:outerShdw blurRad="254000" dist="127000" dir="5400000" sx="101000" sy="101000" algn="tl" rotWithShape="0">
              <a:prstClr val="black">
                <a:alpha val="5000"/>
              </a:prstClr>
            </a:outerShdw>
          </a:effectLst>
        </p:spPr>
        <p:txBody>
          <a:bodyPr lIns="228600" rIns="228600" anchor="ctr" anchorCtr="0"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CB3039D-3518-EF47-AFF6-FD07945957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871" y="3866126"/>
            <a:ext cx="5744961" cy="833195"/>
          </a:xfrm>
          <a:solidFill>
            <a:srgbClr val="F5F5F5"/>
          </a:solidFill>
          <a:effectLst>
            <a:outerShdw blurRad="254000" dist="127000" dir="5400000" sx="101000" sy="101000" algn="tl" rotWithShape="0">
              <a:prstClr val="black">
                <a:alpha val="5000"/>
              </a:prstClr>
            </a:outerShdw>
          </a:effectLst>
        </p:spPr>
        <p:txBody>
          <a:bodyPr lIns="228600" rIns="228600" anchor="ctr" anchorCtr="0"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3D070C7-A867-3545-B915-15D882D0F4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2871" y="4942571"/>
            <a:ext cx="5744961" cy="833195"/>
          </a:xfrm>
          <a:solidFill>
            <a:srgbClr val="F5F5F5"/>
          </a:solidFill>
          <a:effectLst>
            <a:outerShdw blurRad="254000" dist="127000" dir="5400000" sx="101000" sy="101000" algn="tl" rotWithShape="0">
              <a:prstClr val="black">
                <a:alpha val="5000"/>
              </a:prstClr>
            </a:outerShdw>
          </a:effectLst>
        </p:spPr>
        <p:txBody>
          <a:bodyPr lIns="228600" rIns="228600" anchor="ctr" anchorCtr="0"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8613E0-72E1-4F45-A843-C3230CBA951A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BA159ACB-63B9-324F-8D71-64B3A92AA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9A971-2A14-484B-A862-EAC8E17EF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1440" y="207042"/>
            <a:ext cx="206891" cy="326193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404D1D1-7CFF-8246-9038-C420D074D9C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5126" y="1114425"/>
            <a:ext cx="11363206" cy="40635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C45715-CAA1-6D48-AA60-587DA8F60F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332164"/>
            <a:ext cx="11363325" cy="1303587"/>
          </a:xfrm>
          <a:solidFill>
            <a:srgbClr val="F5F5F5"/>
          </a:solidFill>
        </p:spPr>
        <p:txBody>
          <a:bodyPr lIns="274320" tIns="182880" rIns="27432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900"/>
            </a:lvl1pPr>
          </a:lstStyle>
          <a:p>
            <a:pPr lvl="0"/>
            <a:r>
              <a:rPr lang="en-US" dirty="0"/>
              <a:t>Enter notes and disclaimers here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9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Gray">
    <p:bg>
      <p:bgPr>
        <a:solidFill>
          <a:srgbClr val="4C4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967155-5D20-D944-BEF9-39F45D8D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568" t="19442" b="19441"/>
          <a:stretch/>
        </p:blipFill>
        <p:spPr>
          <a:xfrm>
            <a:off x="0" y="0"/>
            <a:ext cx="65975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1380C-9C63-B54F-8605-5F5DBB16FE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AF658-10C7-F143-A980-B0FBE523F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8F8A-C45E-0B46-B69F-D8B3D00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5592420"/>
            <a:ext cx="9143999" cy="365125"/>
          </a:xfrm>
        </p:spPr>
        <p:txBody>
          <a:bodyPr/>
          <a:lstStyle>
            <a:lvl1pPr>
              <a:defRPr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60D02-2848-B64E-90B0-0937AC327C24}" type="datetimeFigureOut">
              <a:rPr lang="en-US" smtClean="0"/>
              <a:pPr/>
              <a:t>5/13/2022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D262C-D1B6-574D-AC87-E402DA8F42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3707" y="5391365"/>
            <a:ext cx="2902001" cy="834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1FA4BF-2142-0D4F-AB38-948F6D9D8B97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77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404D1D1-7CFF-8246-9038-C420D074D9C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5126" y="1114425"/>
            <a:ext cx="11363206" cy="40635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613E0-72E1-4F45-A843-C3230CBA951A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BA159ACB-63B9-324F-8D71-64B3A92AA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rgbClr val="002D7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C45715-CAA1-6D48-AA60-587DA8F60F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332164"/>
            <a:ext cx="11363325" cy="1303587"/>
          </a:xfrm>
          <a:solidFill>
            <a:srgbClr val="F5F5F5"/>
          </a:solidFill>
        </p:spPr>
        <p:txBody>
          <a:bodyPr lIns="274320" tIns="182880" rIns="27432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900"/>
            </a:lvl1pPr>
          </a:lstStyle>
          <a:p>
            <a:pPr lvl="0"/>
            <a:r>
              <a:rPr lang="en-US" dirty="0"/>
              <a:t>Enter notes and disclaimers here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904D1-A9A8-3046-B2FF-1C9CCF9FF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099"/>
          <a:stretch/>
        </p:blipFill>
        <p:spPr>
          <a:xfrm>
            <a:off x="11506137" y="208795"/>
            <a:ext cx="222195" cy="3261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9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8613E0-72E1-4F45-A843-C3230CBA951A}"/>
              </a:ext>
            </a:extLst>
          </p:cNvPr>
          <p:cNvSpPr/>
          <p:nvPr userDrawn="1"/>
        </p:nvSpPr>
        <p:spPr>
          <a:xfrm>
            <a:off x="0" y="0"/>
            <a:ext cx="12192000" cy="709381"/>
          </a:xfrm>
          <a:prstGeom prst="rect">
            <a:avLst/>
          </a:prstGeom>
          <a:solidFill>
            <a:srgbClr val="4C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BA159ACB-63B9-324F-8D71-64B3A92AA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222250"/>
            <a:ext cx="10058400" cy="312738"/>
          </a:xfrm>
        </p:spPr>
        <p:txBody>
          <a:bodyPr anchor="ctr">
            <a:noAutofit/>
          </a:bodyPr>
          <a:lstStyle>
            <a:lvl1pPr marL="0" indent="0">
              <a:buNone/>
              <a:defRPr sz="16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9A971-2A14-484B-A862-EAC8E17EF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1440" y="207042"/>
            <a:ext cx="206891" cy="326193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404D1D1-7CFF-8246-9038-C420D074D9C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5126" y="1114425"/>
            <a:ext cx="11363206" cy="40635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C45715-CAA1-6D48-AA60-587DA8F60F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332164"/>
            <a:ext cx="11363325" cy="1303587"/>
          </a:xfrm>
          <a:solidFill>
            <a:srgbClr val="F5F5F5"/>
          </a:solidFill>
        </p:spPr>
        <p:txBody>
          <a:bodyPr lIns="274320" tIns="182880" rIns="27432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900"/>
            </a:lvl1pPr>
          </a:lstStyle>
          <a:p>
            <a:pPr lvl="0"/>
            <a:r>
              <a:rPr lang="en-US" dirty="0"/>
              <a:t>Enter notes and disclaimers here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12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943D32-1B89-E94C-AB66-69C327E32E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2192000" cy="6721474"/>
          </a:xfrm>
          <a:solidFill>
            <a:srgbClr val="F5F5F5"/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FULL PAGE IMAGE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53E46-3CB2-5E47-90C1-A9FA8FA4FA2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943D32-1B89-E94C-AB66-69C327E32E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2192000" cy="6721474"/>
          </a:xfrm>
          <a:solidFill>
            <a:srgbClr val="F5F5F5"/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FULL PAGE IMAGE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53E46-3CB2-5E47-90C1-A9FA8FA4FA2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23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943D32-1B89-E94C-AB66-69C327E32E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2192000" cy="6721474"/>
          </a:xfrm>
          <a:solidFill>
            <a:srgbClr val="F5F5F5"/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FULL PAGE IMAGE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53E46-3CB2-5E47-90C1-A9FA8FA4FA2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4C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21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46AD-ABB9-C64A-AFD9-2A1FD41B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82" y="1410159"/>
            <a:ext cx="4421435" cy="1476260"/>
          </a:xfrm>
        </p:spPr>
        <p:txBody>
          <a:bodyPr vert="horz" lIns="91440" tIns="45720" rIns="91440" bIns="45720" rtlCol="0" anchor="b">
            <a:normAutofit/>
          </a:bodyPr>
          <a:lstStyle>
            <a:lvl1pPr algn="l">
              <a:defRPr lang="en-US" b="1" spc="-150" dirty="0">
                <a:solidFill>
                  <a:srgbClr val="FFBF3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7B1E640-F5B2-7E49-9D05-6AC59683B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6326" y="3062727"/>
            <a:ext cx="4421690" cy="267706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500"/>
              </a:spcAft>
              <a:buNone/>
              <a:defRPr sz="1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additional text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5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584152-242F-D04C-A75B-8A82BEF034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27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584152-242F-D04C-A75B-8A82BEF034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15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584152-242F-D04C-A75B-8A82BEF034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4C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2009445-0D30-624F-86F7-B3523E5F75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816" y="793750"/>
            <a:ext cx="3458780" cy="3662363"/>
          </a:xfrm>
          <a:solidFill>
            <a:srgbClr val="F5F5F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5C9A9-9E1A-D94D-A657-339F81A6A11E}"/>
              </a:ext>
            </a:extLst>
          </p:cNvPr>
          <p:cNvSpPr/>
          <p:nvPr userDrawn="1"/>
        </p:nvSpPr>
        <p:spPr>
          <a:xfrm>
            <a:off x="848300" y="4456160"/>
            <a:ext cx="11343700" cy="2401840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758A1-022E-824C-994E-4F63F10F20CC}"/>
              </a:ext>
            </a:extLst>
          </p:cNvPr>
          <p:cNvSpPr/>
          <p:nvPr userDrawn="1"/>
        </p:nvSpPr>
        <p:spPr>
          <a:xfrm>
            <a:off x="848300" y="4456160"/>
            <a:ext cx="3459297" cy="240184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397B5-7F84-0541-B80D-0EA9D42893F6}"/>
              </a:ext>
            </a:extLst>
          </p:cNvPr>
          <p:cNvSpPr/>
          <p:nvPr userDrawn="1"/>
        </p:nvSpPr>
        <p:spPr>
          <a:xfrm>
            <a:off x="1118004" y="5162171"/>
            <a:ext cx="644695" cy="48808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67DDCE-1D46-A941-A954-422504763F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585" y="4700489"/>
            <a:ext cx="3117773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/>
            <a:r>
              <a:rPr lang="en-US" dirty="0"/>
              <a:t>Enter Full Name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BFAD0FD-6660-6D4C-BFD3-6B4FA1458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5585" y="5291274"/>
            <a:ext cx="3117773" cy="2862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i="1" dirty="0">
                <a:solidFill>
                  <a:srgbClr val="FFBF3F"/>
                </a:solidFill>
              </a:defRPr>
            </a:lvl1pPr>
          </a:lstStyle>
          <a:p>
            <a:pPr marL="0" lvl="0"/>
            <a:r>
              <a:rPr lang="en-US" dirty="0"/>
              <a:t>Enter Job Title Here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69EA6048-3234-C14C-8136-FAF3BFDAF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7027" y="1126471"/>
            <a:ext cx="5133807" cy="5355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200" b="1" i="0" dirty="0"/>
            </a:lvl1pPr>
          </a:lstStyle>
          <a:p>
            <a:pPr marL="0" lvl="0"/>
            <a:r>
              <a:rPr lang="en-US" dirty="0"/>
              <a:t>About (First Name)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B644B48-EC61-9443-99F9-B7A5309275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7" y="1847430"/>
            <a:ext cx="6936954" cy="55297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200" dirty="0"/>
            </a:lvl1pPr>
          </a:lstStyle>
          <a:p>
            <a:pPr marL="0" lvl="0"/>
            <a:r>
              <a:rPr lang="en-US" dirty="0"/>
              <a:t>Complete this section with South State Bank experience, Personal background, etc.</a:t>
            </a:r>
          </a:p>
          <a:p>
            <a:pPr marL="0" lvl="0"/>
            <a:r>
              <a:rPr lang="en-US" dirty="0"/>
              <a:t>This paragraph can be as long as needed within the page layout.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5635D8E-7BB5-2846-AE6A-31A92D698C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7027" y="4888086"/>
            <a:ext cx="6936954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200" dirty="0"/>
            </a:lvl1pPr>
          </a:lstStyle>
          <a:p>
            <a:pPr marL="0" lvl="0"/>
            <a:r>
              <a:rPr lang="en-US" dirty="0"/>
              <a:t>If additional notes are needed, they can be added in this block.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13A698-4517-2E4A-B3FC-07D92A3E7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004" y="6158428"/>
            <a:ext cx="250613" cy="3951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Gold">
    <p:bg>
      <p:bgPr>
        <a:solidFill>
          <a:srgbClr val="FF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967155-5D20-D944-BEF9-39F45D8D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l="7568" t="19442" b="19441"/>
          <a:stretch/>
        </p:blipFill>
        <p:spPr>
          <a:xfrm>
            <a:off x="0" y="0"/>
            <a:ext cx="65975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1380C-9C63-B54F-8605-5F5DBB16FE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Document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AF658-10C7-F143-A980-B0FBE523F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8F8A-C45E-0B46-B69F-D8B3D00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5592420"/>
            <a:ext cx="9143999" cy="365125"/>
          </a:xfrm>
        </p:spPr>
        <p:txBody>
          <a:bodyPr/>
          <a:lstStyle>
            <a:lvl1pPr>
              <a:defRPr b="1" spc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60D02-2848-B64E-90B0-0937AC327C24}" type="datetimeFigureOut">
              <a:rPr lang="en-US" smtClean="0"/>
              <a:pPr/>
              <a:t>5/13/2022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904D1-A9A8-3046-B2FF-1C9CCF9FF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6371" y="5518891"/>
            <a:ext cx="2655202" cy="580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3F6244-EFE4-EB43-AC8D-46286B993D5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93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ue">
    <p:bg>
      <p:bgPr>
        <a:solidFill>
          <a:srgbClr val="FF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B6DCD0-A6BE-0E4E-A437-5FE9B7F3919F}"/>
              </a:ext>
            </a:extLst>
          </p:cNvPr>
          <p:cNvSpPr/>
          <p:nvPr userDrawn="1"/>
        </p:nvSpPr>
        <p:spPr>
          <a:xfrm>
            <a:off x="0" y="0"/>
            <a:ext cx="12263718" cy="68580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13E762-CB35-104A-BC29-B904CF84C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10509" b="10507"/>
          <a:stretch/>
        </p:blipFill>
        <p:spPr>
          <a:xfrm>
            <a:off x="3334439" y="-1"/>
            <a:ext cx="5523122" cy="685800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03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old">
    <p:bg>
      <p:bgPr>
        <a:solidFill>
          <a:srgbClr val="FF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13E762-CB35-104A-BC29-B904CF84C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10509" b="10507"/>
          <a:stretch/>
        </p:blipFill>
        <p:spPr>
          <a:xfrm>
            <a:off x="3334439" y="-1"/>
            <a:ext cx="552312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27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ay">
    <p:bg>
      <p:bgPr>
        <a:solidFill>
          <a:srgbClr val="4C4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13E762-CB35-104A-BC29-B904CF84C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10509" b="10507"/>
          <a:stretch/>
        </p:blipFill>
        <p:spPr>
          <a:xfrm>
            <a:off x="3334439" y="-1"/>
            <a:ext cx="552312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9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967155-5D20-D944-BEF9-39F45D8D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l="7568" t="19442" b="19441"/>
          <a:stretch/>
        </p:blipFill>
        <p:spPr>
          <a:xfrm>
            <a:off x="0" y="0"/>
            <a:ext cx="65975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1380C-9C63-B54F-8605-5F5DBB16FE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 b="1" spc="-150">
                <a:solidFill>
                  <a:srgbClr val="002D72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Document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AF658-10C7-F143-A980-B0FBE523F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D72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8F8A-C45E-0B46-B69F-D8B3D00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5592420"/>
            <a:ext cx="9143999" cy="365125"/>
          </a:xfrm>
        </p:spPr>
        <p:txBody>
          <a:bodyPr/>
          <a:lstStyle>
            <a:lvl1pPr>
              <a:defRPr b="1" spc="0">
                <a:solidFill>
                  <a:srgbClr val="002D72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fld id="{A6860D02-2848-B64E-90B0-0937AC327C24}" type="datetimeFigureOut">
              <a:rPr lang="en-US" smtClean="0"/>
              <a:pPr/>
              <a:t>5/13/2022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F5E80-4F0E-A544-ACE2-31F41388DEA8}"/>
              </a:ext>
            </a:extLst>
          </p:cNvPr>
          <p:cNvGrpSpPr/>
          <p:nvPr userDrawn="1"/>
        </p:nvGrpSpPr>
        <p:grpSpPr>
          <a:xfrm>
            <a:off x="8753707" y="5391365"/>
            <a:ext cx="2777866" cy="834068"/>
            <a:chOff x="8753707" y="5391365"/>
            <a:chExt cx="2777866" cy="8340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CCEBDD-CE11-B446-9B5A-5609C83B7F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80403"/>
            <a:stretch/>
          </p:blipFill>
          <p:spPr>
            <a:xfrm>
              <a:off x="8753707" y="5391365"/>
              <a:ext cx="568713" cy="8340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C0C5A2-BFD2-C040-806A-314832C142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8059" b="1920"/>
            <a:stretch/>
          </p:blipFill>
          <p:spPr>
            <a:xfrm>
              <a:off x="9355873" y="5518891"/>
              <a:ext cx="2175700" cy="56967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5323B-4733-4B4D-BA72-60749E67750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osp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380C-9C63-B54F-8605-5F5DBB16FE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2" y="1849475"/>
            <a:ext cx="3954137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Document 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8F8A-C45E-0B46-B69F-D8B3D00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862" y="5592420"/>
            <a:ext cx="3954136" cy="365125"/>
          </a:xfrm>
        </p:spPr>
        <p:txBody>
          <a:bodyPr/>
          <a:lstStyle>
            <a:lvl1pPr>
              <a:defRPr b="1" spc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60D02-2848-B64E-90B0-0937AC327C24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FAA85-A914-8846-A3C7-6077FBC639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6743" y="0"/>
            <a:ext cx="7135258" cy="672147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FA4BF-2142-0D4F-AB38-948F6D9D8B97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5357F9-D643-284E-9DA4-35AC488F159B}"/>
              </a:ext>
            </a:extLst>
          </p:cNvPr>
          <p:cNvGrpSpPr/>
          <p:nvPr userDrawn="1"/>
        </p:nvGrpSpPr>
        <p:grpSpPr>
          <a:xfrm>
            <a:off x="689359" y="516358"/>
            <a:ext cx="1802671" cy="541261"/>
            <a:chOff x="8753707" y="5391365"/>
            <a:chExt cx="2777866" cy="8340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AB0870-12C6-1E41-B5FE-006465FA7F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0403"/>
            <a:stretch/>
          </p:blipFill>
          <p:spPr>
            <a:xfrm>
              <a:off x="8753707" y="5391365"/>
              <a:ext cx="568713" cy="8340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2A6C55-79EE-874E-915C-13DA8DE56C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8059" b="1920"/>
            <a:stretch/>
          </p:blipFill>
          <p:spPr>
            <a:xfrm>
              <a:off x="9355873" y="5518891"/>
              <a:ext cx="2175700" cy="56967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23E633-E020-F645-B3FC-FA55ACA0EA78}"/>
              </a:ext>
            </a:extLst>
          </p:cNvPr>
          <p:cNvSpPr/>
          <p:nvPr userDrawn="1"/>
        </p:nvSpPr>
        <p:spPr>
          <a:xfrm>
            <a:off x="0" y="0"/>
            <a:ext cx="12263718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1380C-9C63-B54F-8605-5F5DBB16FE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93401"/>
            <a:ext cx="9144000" cy="1071562"/>
          </a:xfrm>
        </p:spPr>
        <p:txBody>
          <a:bodyPr anchor="ctr">
            <a:normAutofit/>
          </a:bodyPr>
          <a:lstStyle>
            <a:lvl1pPr algn="ctr">
              <a:defRPr sz="5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29C94-D59C-C54E-9214-632731094688}"/>
              </a:ext>
            </a:extLst>
          </p:cNvPr>
          <p:cNvSpPr/>
          <p:nvPr userDrawn="1"/>
        </p:nvSpPr>
        <p:spPr>
          <a:xfrm>
            <a:off x="5468471" y="3782228"/>
            <a:ext cx="1255059" cy="98612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6DDD8-2FC2-F84C-8AE8-9103679D5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0301" y="5686855"/>
            <a:ext cx="391397" cy="6170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E22427-B2B4-0144-9654-ECFCA4665E9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2D7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6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old">
    <p:bg>
      <p:bgPr>
        <a:solidFill>
          <a:srgbClr val="FFB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13E762-CB35-104A-BC29-B904CF84C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10509" b="10507"/>
          <a:stretch/>
        </p:blipFill>
        <p:spPr>
          <a:xfrm>
            <a:off x="3334439" y="-1"/>
            <a:ext cx="552312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A66A9-5C4C-4544-8AF1-C18AE787D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59" y="2521112"/>
            <a:ext cx="6790482" cy="2036112"/>
          </a:xfrm>
        </p:spPr>
        <p:txBody>
          <a:bodyPr anchor="ctr">
            <a:noAutofit/>
          </a:bodyPr>
          <a:lstStyle>
            <a:lvl1pPr algn="ctr">
              <a:defRPr sz="4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Multiple Lines for Text Quote In This Section Up to Three Lines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0A1677-45FD-8244-8DF3-77216FF9E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760" y="2048459"/>
            <a:ext cx="6790482" cy="3698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spc="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LABEL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8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y">
    <p:bg>
      <p:bgPr>
        <a:solidFill>
          <a:srgbClr val="4C4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13E762-CB35-104A-BC29-B904CF84C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10509" b="10507"/>
          <a:stretch/>
        </p:blipFill>
        <p:spPr>
          <a:xfrm>
            <a:off x="3334439" y="-1"/>
            <a:ext cx="552312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A66A9-5C4C-4544-8AF1-C18AE787D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59" y="2521112"/>
            <a:ext cx="6790482" cy="2036112"/>
          </a:xfrm>
        </p:spPr>
        <p:txBody>
          <a:bodyPr anchor="ctr">
            <a:noAutofit/>
          </a:bodyPr>
          <a:lstStyle>
            <a:lvl1pPr algn="ctr">
              <a:defRPr sz="44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Multiple Lines for Text Quote In This Section Up to Three Lines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0A1677-45FD-8244-8DF3-77216FF9E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760" y="2048459"/>
            <a:ext cx="6790482" cy="3698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spc="300">
                <a:solidFill>
                  <a:srgbClr val="FAAE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LABEL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0499"/>
          <a:stretch/>
        </p:blipFill>
        <p:spPr>
          <a:xfrm>
            <a:off x="3334439" y="-30480"/>
            <a:ext cx="5523122" cy="688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A66A9-5C4C-4544-8AF1-C18AE787D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59" y="2521112"/>
            <a:ext cx="6790482" cy="2036112"/>
          </a:xfrm>
        </p:spPr>
        <p:txBody>
          <a:bodyPr anchor="ctr">
            <a:noAutofit/>
          </a:bodyPr>
          <a:lstStyle>
            <a:lvl1pPr algn="ctr">
              <a:defRPr sz="4400" b="1" spc="-15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Multiple Lines for Text Quote In This Section Up to Three Lines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0A1677-45FD-8244-8DF3-77216FF9E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760" y="2048459"/>
            <a:ext cx="6790482" cy="3698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 spc="300">
                <a:solidFill>
                  <a:srgbClr val="002D7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LABEL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96238" y="6368080"/>
            <a:ext cx="419562" cy="353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 defTabSz="443777"/>
            <a:fld id="{BDEEC09A-263D-8548-998B-4EBBED2D114E}" type="slidenum">
              <a:rPr lang="en-US" sz="11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defTabSz="443777"/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BE75F-2193-0547-A50E-35216CF6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262C4-62A5-2547-897C-49345E4BB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5C3EB-9383-2B4D-92FA-6397DAEA3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2D72"/>
                </a:solidFill>
                <a:latin typeface="Segoe UI Light" panose="020B0502040204020203" pitchFamily="34" charset="0"/>
                <a:ea typeface="Gadugi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6860D02-2848-B64E-90B0-0937AC327C24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E645-6928-F948-A33D-6A4C75161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2D72"/>
                </a:solidFill>
                <a:latin typeface="Segoe UI Light" panose="020B0502040204020203" pitchFamily="34" charset="0"/>
                <a:ea typeface="Gadugi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D0C1-8699-7348-8197-084760024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D72"/>
                </a:solidFill>
                <a:latin typeface="Segoe UI Light" panose="020B0502040204020203" pitchFamily="34" charset="0"/>
                <a:ea typeface="Gadugi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9BBEF2B-49F5-3B40-935B-44D8F51572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5" r:id="rId3"/>
    <p:sldLayoutId id="2147483666" r:id="rId4"/>
    <p:sldLayoutId id="2147483672" r:id="rId5"/>
    <p:sldLayoutId id="2147483660" r:id="rId6"/>
    <p:sldLayoutId id="2147483661" r:id="rId7"/>
    <p:sldLayoutId id="2147483677" r:id="rId8"/>
    <p:sldLayoutId id="2147483678" r:id="rId9"/>
    <p:sldLayoutId id="2147483650" r:id="rId10"/>
    <p:sldLayoutId id="2147483690" r:id="rId11"/>
    <p:sldLayoutId id="2147483691" r:id="rId12"/>
    <p:sldLayoutId id="2147483669" r:id="rId13"/>
    <p:sldLayoutId id="2147483679" r:id="rId14"/>
    <p:sldLayoutId id="2147483652" r:id="rId15"/>
    <p:sldLayoutId id="2147483675" r:id="rId16"/>
    <p:sldLayoutId id="2147483653" r:id="rId17"/>
    <p:sldLayoutId id="2147483654" r:id="rId18"/>
    <p:sldLayoutId id="2147483667" r:id="rId19"/>
    <p:sldLayoutId id="2147483688" r:id="rId20"/>
    <p:sldLayoutId id="2147483689" r:id="rId21"/>
    <p:sldLayoutId id="2147483655" r:id="rId22"/>
    <p:sldLayoutId id="2147483686" r:id="rId23"/>
    <p:sldLayoutId id="2147483687" r:id="rId24"/>
    <p:sldLayoutId id="2147483656" r:id="rId25"/>
    <p:sldLayoutId id="2147483673" r:id="rId26"/>
    <p:sldLayoutId id="2147483680" r:id="rId27"/>
    <p:sldLayoutId id="2147483681" r:id="rId28"/>
    <p:sldLayoutId id="2147483674" r:id="rId29"/>
    <p:sldLayoutId id="2147483676" r:id="rId30"/>
    <p:sldLayoutId id="2147483684" r:id="rId31"/>
    <p:sldLayoutId id="214748368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D72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D72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D72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D72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D72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D72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bservices.org/financial-services/fednow/about.html#timing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cha.org/afinis-interoperability-standards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nesbitt@gmail.com" TargetMode="External"/><Relationship Id="rId2" Type="http://schemas.openxmlformats.org/officeDocument/2006/relationships/hyperlink" Target="mailto:sims.propst@southstatebank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linkedin.com/in/garynesbit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clearinghouse.org/payment-systems/rtp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4E10557-C13F-E348-9624-9807F4C39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654" y="973451"/>
            <a:ext cx="6927393" cy="238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Futura Md BT" pitchFamily="34" charset="0"/>
              </a:rPr>
              <a:t>Faster Pay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ments Update</a:t>
            </a:r>
            <a:endParaRPr lang="en-US" sz="4800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C2EA34C-12F9-C04C-B5B8-CFBB0398E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70" y="4716892"/>
            <a:ext cx="3415019" cy="16557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Sims Propst, SVP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South State Bank</a:t>
            </a:r>
          </a:p>
          <a:p>
            <a:r>
              <a:rPr lang="en-US" sz="2400" dirty="0">
                <a:solidFill>
                  <a:schemeClr val="bg1"/>
                </a:solidFill>
              </a:rPr>
              <a:t>Gary B. Nesbitt, AAP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GNesbitt</a:t>
            </a:r>
            <a:r>
              <a:rPr lang="en-US" sz="2400" dirty="0">
                <a:solidFill>
                  <a:schemeClr val="bg1"/>
                </a:solidFill>
              </a:rPr>
              <a:t> Consulting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C6474-0E34-8DFC-5A59-0070B440D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398746"/>
            <a:ext cx="1769629" cy="17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659310"/>
            <a:ext cx="11439796" cy="3986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3733B-ED8B-5B0F-5941-B6D8753A5CA5}"/>
              </a:ext>
            </a:extLst>
          </p:cNvPr>
          <p:cNvSpPr txBox="1"/>
          <p:nvPr/>
        </p:nvSpPr>
        <p:spPr>
          <a:xfrm>
            <a:off x="620785" y="1836738"/>
            <a:ext cx="110902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Owned by Early Warning Systems (EWS) which is owned by 7 large banks</a:t>
            </a:r>
          </a:p>
          <a:p>
            <a:endParaRPr lang="en-US" alt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Rolled out 2018 by a number (about 50) of large banks and credit unions.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Now in more than 1,000 banking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b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eorgia" panose="02040502050405020303" pitchFamily="18" charset="0"/>
              </a:rPr>
              <a:t>2021 volume 1.8 billion payments for $490 billion</a:t>
            </a:r>
          </a:p>
          <a:p>
            <a:endParaRPr lang="en-US" alt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Primary focus – Person to person (P-to-P); greater focus on business cases this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Key 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Near real-time if the two F.I.’s signed up with Zelle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Use phone number, email rather than R/T # and Account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Will use the debit card rails for outside of network entries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</a:rPr>
              <a:t>Credit push network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13EDEA-2E45-3EFA-FCD6-C539F3CD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881063"/>
            <a:ext cx="3600385" cy="955675"/>
          </a:xfrm>
        </p:spPr>
        <p:txBody>
          <a:bodyPr>
            <a:normAutofit/>
          </a:bodyPr>
          <a:lstStyle/>
          <a:p>
            <a:r>
              <a:rPr lang="en-US" sz="4800" dirty="0"/>
              <a:t>     Zelle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D77AD-DDC2-DAA0-A581-10A4F84F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363" y="767074"/>
            <a:ext cx="194479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5590423" cy="95634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VISA and Mastercard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500" dirty="0">
                <a:latin typeface="Georgia" panose="02040502050405020303" pitchFamily="18" charset="0"/>
              </a:rPr>
              <a:t>The networks are working together, somewhat</a:t>
            </a:r>
          </a:p>
          <a:p>
            <a:r>
              <a:rPr lang="en-US" altLang="en-US" sz="3500" dirty="0">
                <a:latin typeface="Georgia" panose="02040502050405020303" pitchFamily="18" charset="0"/>
              </a:rPr>
              <a:t>“VISA Direct” &amp; “Mastercard Send” are the products</a:t>
            </a:r>
          </a:p>
          <a:p>
            <a:r>
              <a:rPr lang="en-US" altLang="en-US" sz="3500" dirty="0">
                <a:latin typeface="Georgia" panose="02040502050405020303" pitchFamily="18" charset="0"/>
              </a:rPr>
              <a:t>Deposit based products – so credit push like RTP</a:t>
            </a:r>
          </a:p>
          <a:p>
            <a:r>
              <a:rPr lang="en-US" altLang="en-US" sz="3500" dirty="0">
                <a:latin typeface="Georgia" panose="02040502050405020303" pitchFamily="18" charset="0"/>
              </a:rPr>
              <a:t>Sold as a P-to-P solution or a funds disbursement solution (corporate – for reimbursements, refunds, rebates, payouts, etc.)</a:t>
            </a:r>
          </a:p>
          <a:p>
            <a:r>
              <a:rPr lang="en-US" altLang="en-US" sz="3500" dirty="0">
                <a:latin typeface="Georgia" panose="02040502050405020303" pitchFamily="18" charset="0"/>
              </a:rPr>
              <a:t>Near real-time – instant payments to all eligible US debit cards or prepaid cards</a:t>
            </a:r>
          </a:p>
          <a:p>
            <a:r>
              <a:rPr lang="en-US" altLang="en-US" sz="3500" dirty="0">
                <a:latin typeface="Georgia" panose="02040502050405020303" pitchFamily="18" charset="0"/>
              </a:rPr>
              <a:t>Leverages Visa/Mastercard payment security systems</a:t>
            </a:r>
          </a:p>
          <a:p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0FAED64-B584-EB2E-A198-C635782D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72" y="986154"/>
            <a:ext cx="903032" cy="74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2FF0336-9F56-B0D0-D277-C114C29C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26" y="986154"/>
            <a:ext cx="1234187" cy="6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Other Faster Payment Options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Primary focus is on P-2-P Solutions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PayPal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FI owned (Chase QuickPay)</a:t>
            </a:r>
          </a:p>
          <a:p>
            <a:pPr lvl="1"/>
            <a:r>
              <a:rPr lang="en-US" sz="2800" dirty="0" err="1">
                <a:latin typeface="Georgia" panose="02040502050405020303" pitchFamily="18" charset="0"/>
              </a:rPr>
              <a:t>Popmoney</a:t>
            </a:r>
            <a:endParaRPr lang="en-US" sz="2800" dirty="0"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Venmo</a:t>
            </a:r>
          </a:p>
          <a:p>
            <a:r>
              <a:rPr lang="en-US" sz="2800" dirty="0">
                <a:latin typeface="Georgia" panose="02040502050405020303" pitchFamily="18" charset="0"/>
              </a:rPr>
              <a:t>Social media affiliated platforms, </a:t>
            </a:r>
          </a:p>
          <a:p>
            <a:r>
              <a:rPr lang="en-US" sz="2800" dirty="0">
                <a:latin typeface="Georgia" panose="02040502050405020303" pitchFamily="18" charset="0"/>
              </a:rPr>
              <a:t>Perhaps Twitter due to recent Musk involvement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F5AAE-4143-D813-3DB4-5293CBCC77DE}"/>
              </a:ext>
            </a:extLst>
          </p:cNvPr>
          <p:cNvSpPr txBox="1"/>
          <p:nvPr/>
        </p:nvSpPr>
        <p:spPr>
          <a:xfrm>
            <a:off x="6851439" y="2466362"/>
            <a:ext cx="22110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(Mostly P-2-P via mobile)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8CBB4-8689-33C3-A0FB-33184F77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439" y="2887230"/>
            <a:ext cx="2149948" cy="1289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E117E-FFF7-7AE6-AA80-AF8A1405056A}"/>
              </a:ext>
            </a:extLst>
          </p:cNvPr>
          <p:cNvSpPr txBox="1"/>
          <p:nvPr/>
        </p:nvSpPr>
        <p:spPr>
          <a:xfrm>
            <a:off x="668616" y="5664498"/>
            <a:ext cx="700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Are any of these truly real-time or even same-day?</a:t>
            </a:r>
          </a:p>
        </p:txBody>
      </p:sp>
    </p:spTree>
    <p:extLst>
      <p:ext uri="{BB962C8B-B14F-4D97-AF65-F5344CB8AC3E}">
        <p14:creationId xmlns:p14="http://schemas.microsoft.com/office/powerpoint/2010/main" val="23791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86CAC-7D87-41B8-E561-59363F9B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36" y="1018159"/>
            <a:ext cx="8958328" cy="4516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0B5270-23E2-D269-748D-E58035B1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836" y="5644787"/>
            <a:ext cx="8958328" cy="6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0FFD1-9424-B047-D13D-7ED195879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97" y="740134"/>
            <a:ext cx="9022702" cy="5041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0A5F5-B75D-60E8-E145-0D9F0D865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101" y="5884601"/>
            <a:ext cx="9325097" cy="8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Same Day ACH Processing Windows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FF46D7-A28A-1FCE-447E-A8F86D413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103" y="1748460"/>
            <a:ext cx="9961259" cy="44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Expanding Settlement Times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The Fed had to move back settlement times for Fedwire and Net Settlement services to accommodate the later Same Day ACH windows </a:t>
            </a:r>
          </a:p>
          <a:p>
            <a:pPr marL="0" indent="0">
              <a:buNone/>
            </a:pP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</a:rPr>
              <a:t>RDFI’s are required to make funds available for this window until the close of business.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9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Increasing the Dollar Limit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Past Dollar limit - $25,000</a:t>
            </a:r>
          </a:p>
          <a:p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NEW Dollar limit - $1,000,000  </a:t>
            </a:r>
            <a:r>
              <a:rPr lang="en-US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EFFECTIVE March 19, 2022</a:t>
            </a:r>
          </a:p>
          <a:p>
            <a:endParaRPr lang="en-US" dirty="0"/>
          </a:p>
          <a:p>
            <a:r>
              <a:rPr lang="en-US" sz="2000" dirty="0">
                <a:latin typeface="Georgia" panose="02040502050405020303" pitchFamily="18" charset="0"/>
              </a:rPr>
              <a:t>Positives: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Can run balanced files with the offset up to $100,000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Can process larger transactions, generally good for the business to business market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More transactions can run same-day when needed</a:t>
            </a:r>
          </a:p>
          <a:p>
            <a:pPr lvl="1"/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Negatives: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COULD have large dollar transactions hitting your account late in the day when funding is an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5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What</a:t>
            </a:r>
            <a:r>
              <a:rPr lang="en-US" sz="3600" dirty="0">
                <a:latin typeface="Georgia" panose="02040502050405020303" pitchFamily="18" charset="0"/>
              </a:rPr>
              <a:t> Is </a:t>
            </a:r>
            <a:r>
              <a:rPr lang="en-US" sz="3600" dirty="0" err="1">
                <a:latin typeface="Georgia" panose="02040502050405020303" pitchFamily="18" charset="0"/>
              </a:rPr>
              <a:t>FedNow</a:t>
            </a:r>
            <a:r>
              <a:rPr lang="en-US" sz="3600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 fontScale="62500" lnSpcReduction="20000"/>
          </a:bodyPr>
          <a:lstStyle/>
          <a:p>
            <a:r>
              <a:rPr lang="en-US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A new instant payment service being developed by the Federal Reserve Banks.</a:t>
            </a:r>
          </a:p>
          <a:p>
            <a:r>
              <a:rPr lang="en-US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Goal is to enable all financial institutions to provide safe and efficient instant payment services in real time, 365 days a year.</a:t>
            </a:r>
          </a:p>
          <a:p>
            <a:r>
              <a:rPr lang="en-US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Businesses and individuals will be able to send and receive instant payments conveniently</a:t>
            </a:r>
          </a:p>
          <a:p>
            <a:r>
              <a:rPr lang="en-US" sz="45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Recipients </a:t>
            </a:r>
            <a:r>
              <a:rPr lang="en-US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will have full access to funds immediately, giving them greater flexibility to manage their money and make time-sensitive payments. </a:t>
            </a:r>
          </a:p>
          <a:p>
            <a:r>
              <a:rPr lang="en-US" sz="45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FedNow</a:t>
            </a:r>
            <a:r>
              <a:rPr lang="en-US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Service will provide choices in the market for clearing and settling instant payments as well as promote resiliency through redundancy.</a:t>
            </a:r>
            <a:endParaRPr lang="en-US" sz="45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9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Georgia" panose="02040502050405020303" pitchFamily="18" charset="0"/>
              </a:rPr>
              <a:t>FedNow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August 2020 Fed announced the features and functionality of this system. </a:t>
            </a:r>
          </a:p>
          <a:p>
            <a:r>
              <a:rPr lang="en-US" sz="2800" dirty="0">
                <a:latin typeface="Georgia" panose="02040502050405020303" pitchFamily="18" charset="0"/>
              </a:rPr>
              <a:t>Projected to launch in 2023 – phased approach for financial institutions.  Will use the ISO 20022 standards and formats</a:t>
            </a:r>
          </a:p>
          <a:p>
            <a:r>
              <a:rPr lang="en-US" sz="2800" dirty="0">
                <a:latin typeface="Georgia" panose="02040502050405020303" pitchFamily="18" charset="0"/>
              </a:rPr>
              <a:t>It will be a credit push payment model but will have “request for payment” features. </a:t>
            </a:r>
          </a:p>
          <a:p>
            <a:r>
              <a:rPr lang="en-US" sz="2800" dirty="0">
                <a:latin typeface="Georgia" panose="02040502050405020303" pitchFamily="18" charset="0"/>
                <a:hlinkClick r:id="rId2"/>
              </a:rPr>
              <a:t>https://www.frbservices.org/financial-services/fednow/about.html#timing</a:t>
            </a:r>
            <a:r>
              <a:rPr lang="en-US" sz="2800" dirty="0">
                <a:latin typeface="Georgia" panose="02040502050405020303" pitchFamily="18" charset="0"/>
              </a:rPr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South State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9389A-5F48-5C9E-8121-C54A6351D40D}"/>
              </a:ext>
            </a:extLst>
          </p:cNvPr>
          <p:cNvSpPr txBox="1"/>
          <p:nvPr/>
        </p:nvSpPr>
        <p:spPr>
          <a:xfrm>
            <a:off x="763398" y="735776"/>
            <a:ext cx="10620463" cy="520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56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SouthState Bank was recently awarded 16 top categories in the regional and middle market space by the Greenwich Coalition42.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Recognized by Forbes as #30 in List of Top 100 Largest Banks in America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58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largest bank in the nation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Serving the financial needs of customers and communities since 1934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$42 Billion in asset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Over 5000 employees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687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Over 300 branches and ATMs in Florida, Alabama, Georgia, North Carolina, South Carolina and Virginia</a:t>
            </a:r>
          </a:p>
        </p:txBody>
      </p:sp>
    </p:spTree>
    <p:extLst>
      <p:ext uri="{BB962C8B-B14F-4D97-AF65-F5344CB8AC3E}">
        <p14:creationId xmlns:p14="http://schemas.microsoft.com/office/powerpoint/2010/main" val="280215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NACHA’s API Standardization Efforts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005" y="2348916"/>
            <a:ext cx="11352551" cy="429681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Efforts began in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Group includes banks, credit unions, processors and software developers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Several ongoing initiatives to help standardize these processes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https://www.nacha.org/afinis-interoperability-standards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5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Where Do We Go From Here?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005" y="2348916"/>
            <a:ext cx="11352551" cy="4296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Georgia" panose="02040502050405020303" pitchFamily="18" charset="0"/>
              </a:rPr>
              <a:t>Monitor, read, talk to peers and watch</a:t>
            </a:r>
          </a:p>
          <a:p>
            <a:r>
              <a:rPr lang="en-US" sz="2600" dirty="0">
                <a:latin typeface="Georgia" panose="02040502050405020303" pitchFamily="18" charset="0"/>
              </a:rPr>
              <a:t>Ask customers about expectations when it comes to payments – not just faster payments</a:t>
            </a:r>
          </a:p>
          <a:p>
            <a:r>
              <a:rPr lang="en-US" sz="2600" dirty="0">
                <a:latin typeface="Georgia" panose="02040502050405020303" pitchFamily="18" charset="0"/>
              </a:rPr>
              <a:t>Review internal business cases, whether FI or Company, to determine where a faster payment makes sense  - Cost/benefit will be part of the equation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B65BE-3D69-0FA7-6A31-C0E28A274EF7}"/>
              </a:ext>
            </a:extLst>
          </p:cNvPr>
          <p:cNvSpPr txBox="1"/>
          <p:nvPr/>
        </p:nvSpPr>
        <p:spPr>
          <a:xfrm>
            <a:off x="1519031" y="5691393"/>
            <a:ext cx="8324715" cy="41549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Real-time payments WILL be a reality – the REAL question is when!</a:t>
            </a:r>
          </a:p>
        </p:txBody>
      </p:sp>
    </p:spTree>
    <p:extLst>
      <p:ext uri="{BB962C8B-B14F-4D97-AF65-F5344CB8AC3E}">
        <p14:creationId xmlns:p14="http://schemas.microsoft.com/office/powerpoint/2010/main" val="343772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Questions?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005" y="2348916"/>
            <a:ext cx="11352551" cy="4296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Contact Information</a:t>
            </a:r>
          </a:p>
          <a:p>
            <a:pPr marL="0" indent="0" algn="ctr">
              <a:buNone/>
            </a:pPr>
            <a:r>
              <a:rPr lang="en-US" sz="2800" b="1" dirty="0">
                <a:hlinkClick r:id="rId2"/>
              </a:rPr>
              <a:t>sims.propst@southstatebank.com</a:t>
            </a:r>
            <a:r>
              <a:rPr lang="en-US" sz="2800" b="1" dirty="0"/>
              <a:t> </a:t>
            </a:r>
          </a:p>
          <a:p>
            <a:pPr marL="0" indent="0" algn="ctr">
              <a:buNone/>
            </a:pPr>
            <a:r>
              <a:rPr lang="en-US" sz="2800" b="1" dirty="0"/>
              <a:t>(864) 751-9029</a:t>
            </a:r>
          </a:p>
          <a:p>
            <a:pPr marL="0" indent="0" algn="ctr">
              <a:buNone/>
            </a:pPr>
            <a:r>
              <a:rPr lang="en-US" sz="2800" b="1" dirty="0">
                <a:hlinkClick r:id="rId3"/>
              </a:rPr>
              <a:t>gary.nesbitt@gmail.com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(704) 609-4309</a:t>
            </a:r>
          </a:p>
          <a:p>
            <a:pPr marL="0" lvl="1" indent="0" algn="ctr">
              <a:buNone/>
            </a:pPr>
            <a:r>
              <a:rPr lang="en-US" sz="2800" b="1" dirty="0">
                <a:latin typeface="Century Gothic" pitchFamily="34" charset="0"/>
                <a:cs typeface="Times New Roman" pitchFamily="18" charset="0"/>
              </a:rPr>
              <a:t>LinkedIn: </a:t>
            </a:r>
            <a:r>
              <a:rPr lang="en-US" sz="2800" dirty="0">
                <a:latin typeface="Eurostile" pitchFamily="34" charset="0"/>
              </a:rPr>
              <a:t> </a:t>
            </a:r>
            <a:r>
              <a:rPr lang="en-US" sz="2800" dirty="0">
                <a:hlinkClick r:id="rId4"/>
              </a:rPr>
              <a:t>http://www.linkedin.com/in/garynesbitt/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2A66A9-5C4C-4544-8AF1-C18AE787D099}"/>
              </a:ext>
            </a:extLst>
          </p:cNvPr>
          <p:cNvSpPr txBox="1">
            <a:spLocks/>
          </p:cNvSpPr>
          <p:nvPr/>
        </p:nvSpPr>
        <p:spPr>
          <a:xfrm>
            <a:off x="1" y="2753819"/>
            <a:ext cx="12191999" cy="1206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15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US" sz="9000" dirty="0"/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0FA62-FBF6-2F46-9277-144D8C4F1902}"/>
              </a:ext>
            </a:extLst>
          </p:cNvPr>
          <p:cNvSpPr/>
          <p:nvPr/>
        </p:nvSpPr>
        <p:spPr>
          <a:xfrm>
            <a:off x="5236579" y="4086230"/>
            <a:ext cx="2055761" cy="115746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1038990"/>
            <a:ext cx="11439796" cy="1040570"/>
          </a:xfrm>
        </p:spPr>
        <p:txBody>
          <a:bodyPr/>
          <a:lstStyle/>
          <a:p>
            <a:pPr algn="ctr"/>
            <a:r>
              <a:rPr lang="en-US" sz="4400" b="1" dirty="0" err="1">
                <a:latin typeface="Georgia" panose="02040502050405020303" pitchFamily="18" charset="0"/>
              </a:rPr>
              <a:t>GNesbitt</a:t>
            </a:r>
            <a:r>
              <a:rPr lang="en-US" sz="4400" b="1" dirty="0">
                <a:latin typeface="Georgia" panose="02040502050405020303" pitchFamily="18" charset="0"/>
              </a:rPr>
              <a:t> Consulting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Georgia" panose="02040502050405020303" pitchFamily="18" charset="0"/>
              </a:rPr>
              <a:t>Independent consulting firm specializing in banking and payment activities and issues. </a:t>
            </a:r>
          </a:p>
          <a:p>
            <a:r>
              <a:rPr lang="en-US" sz="2600" dirty="0">
                <a:latin typeface="Georgia" panose="02040502050405020303" pitchFamily="18" charset="0"/>
              </a:rPr>
              <a:t>Our goal is to help financial institutions and companies understand and comply with myriad payment rules and regulations that govern the payments landscape. </a:t>
            </a:r>
          </a:p>
          <a:p>
            <a:r>
              <a:rPr lang="en-US" sz="2600" dirty="0">
                <a:latin typeface="Georgia" panose="02040502050405020303" pitchFamily="18" charset="0"/>
              </a:rPr>
              <a:t>We help organizations understand and mitigate the risks associated with participating in the various payment systems.  </a:t>
            </a:r>
          </a:p>
          <a:p>
            <a:r>
              <a:rPr lang="en-US" sz="2600" dirty="0">
                <a:latin typeface="Georgia" panose="02040502050405020303" pitchFamily="18" charset="0"/>
              </a:rPr>
              <a:t>We help organizations establish payment programs that are efficient, effective and compliant with all appropriate rules and regulations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/>
          <a:lstStyle/>
          <a:p>
            <a:r>
              <a:rPr lang="en-US" sz="4400" b="1" dirty="0"/>
              <a:t>Agenda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sz="3100" dirty="0">
                <a:latin typeface="Georgia" panose="02040502050405020303" pitchFamily="18" charset="0"/>
              </a:rPr>
              <a:t>A Definition of FASTER payments</a:t>
            </a:r>
          </a:p>
          <a:p>
            <a:pPr marL="800100" lvl="1" indent="-342900"/>
            <a:r>
              <a:rPr lang="en-US" sz="3100" dirty="0">
                <a:latin typeface="Georgia" panose="02040502050405020303" pitchFamily="18" charset="0"/>
              </a:rPr>
              <a:t>Real-time or near real-time options</a:t>
            </a:r>
          </a:p>
          <a:p>
            <a:pPr marL="1257300" lvl="2" indent="-342900"/>
            <a:r>
              <a:rPr lang="en-US" sz="1900" dirty="0">
                <a:latin typeface="Georgia" panose="02040502050405020303" pitchFamily="18" charset="0"/>
              </a:rPr>
              <a:t>What came out of the Faster Payments Task Force</a:t>
            </a:r>
          </a:p>
          <a:p>
            <a:pPr marL="1257300" lvl="2" indent="-342900"/>
            <a:r>
              <a:rPr lang="en-US" sz="1900" dirty="0">
                <a:latin typeface="Georgia" panose="02040502050405020303" pitchFamily="18" charset="0"/>
              </a:rPr>
              <a:t>RTP</a:t>
            </a:r>
          </a:p>
          <a:p>
            <a:pPr marL="1257300" lvl="2" indent="-342900"/>
            <a:r>
              <a:rPr lang="en-US" sz="1900" dirty="0">
                <a:latin typeface="Georgia" panose="02040502050405020303" pitchFamily="18" charset="0"/>
              </a:rPr>
              <a:t>Zelle</a:t>
            </a:r>
          </a:p>
          <a:p>
            <a:pPr marL="1257300" lvl="2" indent="-342900"/>
            <a:r>
              <a:rPr lang="en-US" sz="1900" dirty="0">
                <a:latin typeface="Georgia" panose="02040502050405020303" pitchFamily="18" charset="0"/>
              </a:rPr>
              <a:t>Card Network Options</a:t>
            </a:r>
          </a:p>
          <a:p>
            <a:pPr marL="800100" lvl="1" indent="-342900"/>
            <a:r>
              <a:rPr lang="en-US" sz="3100" dirty="0">
                <a:latin typeface="Georgia" panose="02040502050405020303" pitchFamily="18" charset="0"/>
              </a:rPr>
              <a:t>Same-day ACH</a:t>
            </a:r>
          </a:p>
          <a:p>
            <a:pPr marL="1257300" lvl="2" indent="-342900"/>
            <a:r>
              <a:rPr lang="en-US" sz="1900" dirty="0">
                <a:latin typeface="Georgia" panose="02040502050405020303" pitchFamily="18" charset="0"/>
              </a:rPr>
              <a:t>Where we are now</a:t>
            </a:r>
          </a:p>
          <a:p>
            <a:pPr marL="1257300" lvl="2" indent="-342900"/>
            <a:r>
              <a:rPr lang="en-US" sz="1900" dirty="0">
                <a:latin typeface="Georgia" panose="02040502050405020303" pitchFamily="18" charset="0"/>
              </a:rPr>
              <a:t>Other ACH changes</a:t>
            </a:r>
          </a:p>
          <a:p>
            <a:pPr marL="800100" lvl="1" indent="-342900"/>
            <a:r>
              <a:rPr lang="en-US" sz="3100" dirty="0" err="1">
                <a:latin typeface="Georgia" panose="02040502050405020303" pitchFamily="18" charset="0"/>
              </a:rPr>
              <a:t>FedNow</a:t>
            </a:r>
            <a:r>
              <a:rPr lang="en-US" sz="3100" dirty="0">
                <a:latin typeface="Georgia" panose="02040502050405020303" pitchFamily="18" charset="0"/>
              </a:rPr>
              <a:t> </a:t>
            </a:r>
          </a:p>
          <a:p>
            <a:pPr marL="800100" lvl="1" indent="-342900"/>
            <a:r>
              <a:rPr lang="en-US" sz="3100" dirty="0">
                <a:latin typeface="Georgia" panose="02040502050405020303" pitchFamily="18" charset="0"/>
              </a:rPr>
              <a:t>Where do we go from here??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Definition of Faster Payments</a:t>
            </a:r>
            <a:br>
              <a:rPr lang="en-US" sz="4400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Does it mean Real-Time?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Sometimes – but then what is real time?  5 seconds, 30 seconds, a minute, five minutes, etc.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In the end the question is, what’s fast enough for you and your company’s needs?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Same-day ACH is a “Faster Payment” but it’s not real-time, just faster t</a:t>
            </a:r>
            <a:r>
              <a:rPr lang="en-US" sz="2400" i="1" dirty="0">
                <a:latin typeface="Georgia" panose="02040502050405020303" pitchFamily="18" charset="0"/>
              </a:rPr>
              <a:t>h</a:t>
            </a:r>
            <a:r>
              <a:rPr lang="en-US" sz="2400" dirty="0">
                <a:latin typeface="Georgia" panose="02040502050405020303" pitchFamily="18" charset="0"/>
              </a:rPr>
              <a:t>an it used to be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Check image is MUCH faster than paper delivery, so you can call check a faster payment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4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11439796" cy="9563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What is the Faster Payments Task Council?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079560"/>
            <a:ext cx="11439796" cy="45661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An industry-led membership organization whose vision is a world-class payment system where Americans can safely and securely pay anyone, anywhere, at any time and with near-immediate funds availability.</a:t>
            </a:r>
          </a:p>
          <a:p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 FPC encourages a diverse range of perspectives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Open to all stakeholders in the U.S. payment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Goal is to resolve the issues inhibiting broad faster payments adoption in this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Participants include financial institutions, technology providers, industry groups, </a:t>
            </a:r>
            <a:r>
              <a:rPr lang="en-US" sz="2400" b="0" i="0" dirty="0" err="1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fintechs</a:t>
            </a:r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, consumer groups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0" i="0" dirty="0"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</a:rPr>
              <a:t>and corporations.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4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6068596" cy="956345"/>
          </a:xfrm>
        </p:spPr>
        <p:txBody>
          <a:bodyPr/>
          <a:lstStyle/>
          <a:p>
            <a:r>
              <a:rPr lang="en-US" sz="4400" dirty="0">
                <a:latin typeface="Georgia" panose="02040502050405020303" pitchFamily="18" charset="0"/>
              </a:rPr>
              <a:t>Real Time Payments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0" y="2232212"/>
            <a:ext cx="11439796" cy="411595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eorgia" panose="02040502050405020303" pitchFamily="18" charset="0"/>
              </a:rPr>
              <a:t>Started in 2013 by The Clearing House, supported by </a:t>
            </a:r>
            <a:r>
              <a:rPr lang="en-US" altLang="en-US" sz="2800" dirty="0" err="1">
                <a:latin typeface="Georgia" panose="02040502050405020303" pitchFamily="18" charset="0"/>
              </a:rPr>
              <a:t>Vocalink</a:t>
            </a:r>
            <a:r>
              <a:rPr lang="en-US" altLang="en-US" sz="2800" dirty="0">
                <a:latin typeface="Georgia" panose="02040502050405020303" pitchFamily="18" charset="0"/>
              </a:rPr>
              <a:t> (UK)</a:t>
            </a:r>
          </a:p>
          <a:p>
            <a:r>
              <a:rPr lang="en-US" altLang="en-US" sz="2800" dirty="0">
                <a:latin typeface="Georgia" panose="02040502050405020303" pitchFamily="18" charset="0"/>
              </a:rPr>
              <a:t>First LIVE transaction occurred in Nov. 2017, with focus on B-to-B </a:t>
            </a:r>
          </a:p>
          <a:p>
            <a:r>
              <a:rPr lang="en-US" altLang="en-US" sz="2800" dirty="0">
                <a:latin typeface="Georgia" panose="02040502050405020303" pitchFamily="18" charset="0"/>
              </a:rPr>
              <a:t>Growth is slow, started with a few big banks connected</a:t>
            </a:r>
          </a:p>
          <a:p>
            <a:r>
              <a:rPr lang="en-US" altLang="en-US" sz="2800" dirty="0">
                <a:latin typeface="Georgia" panose="02040502050405020303" pitchFamily="18" charset="0"/>
              </a:rPr>
              <a:t>FIS and Jack Henry offer the service to their clients (banks, credit unions) which has increased the number of FIs that can participate</a:t>
            </a:r>
          </a:p>
          <a:p>
            <a:r>
              <a:rPr lang="en-US" altLang="en-US" sz="2800" dirty="0">
                <a:latin typeface="Georgia" panose="02040502050405020303" pitchFamily="18" charset="0"/>
                <a:hlinkClick r:id="rId2"/>
              </a:rPr>
              <a:t>https://www.theclearinghouse.org/payment-systems/rtp</a:t>
            </a:r>
            <a:endParaRPr lang="en-US" altLang="en-US" sz="2800" dirty="0">
              <a:latin typeface="Georgia" panose="02040502050405020303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Update</a:t>
            </a:r>
            <a:r>
              <a:rPr lang="en-US" sz="2800" b="1" i="1" dirty="0"/>
              <a:t> -  Just increased the single item limit to $1,000,000 to match Same Day ACH limit</a:t>
            </a:r>
            <a:endParaRPr lang="en-US" sz="4400" b="1" i="1" dirty="0"/>
          </a:p>
          <a:p>
            <a:endParaRPr lang="en-US" altLang="en-US" sz="2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29BC983-0C32-B119-3357-DD881192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01" y="731837"/>
            <a:ext cx="1852612" cy="96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F9067-A0AB-1A20-2937-223F0022E62B}"/>
              </a:ext>
            </a:extLst>
          </p:cNvPr>
          <p:cNvSpPr txBox="1"/>
          <p:nvPr/>
        </p:nvSpPr>
        <p:spPr>
          <a:xfrm>
            <a:off x="2057292" y="1619202"/>
            <a:ext cx="665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RTP is a payment rail, not a product.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6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760" y="880844"/>
            <a:ext cx="6068596" cy="956345"/>
          </a:xfrm>
        </p:spPr>
        <p:txBody>
          <a:bodyPr/>
          <a:lstStyle/>
          <a:p>
            <a:r>
              <a:rPr lang="en-US" sz="4400" dirty="0">
                <a:latin typeface="Georgia" panose="02040502050405020303" pitchFamily="18" charset="0"/>
              </a:rPr>
              <a:t>Real Time Payments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1" y="2659310"/>
            <a:ext cx="11439796" cy="3986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29BC983-0C32-B119-3357-DD881192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01" y="731837"/>
            <a:ext cx="1852612" cy="96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3733B-ED8B-5B0F-5941-B6D8753A5CA5}"/>
              </a:ext>
            </a:extLst>
          </p:cNvPr>
          <p:cNvSpPr txBox="1"/>
          <p:nvPr/>
        </p:nvSpPr>
        <p:spPr>
          <a:xfrm>
            <a:off x="536895" y="1954635"/>
            <a:ext cx="1108185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Georgia" panose="02040502050405020303" pitchFamily="18" charset="0"/>
              </a:rPr>
              <a:t>Key 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Credit push - irrevocable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Request for Credit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ISO 20022 – global compatibility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Robust messaging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Immediate Transaction acknowledgement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Real-time payments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24/7/365 processing and settlement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Integrated tokenization and directory services (use of alias’s supported)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FI’s can be receive only or send &amp; receive</a:t>
            </a:r>
          </a:p>
        </p:txBody>
      </p:sp>
    </p:spTree>
    <p:extLst>
      <p:ext uri="{BB962C8B-B14F-4D97-AF65-F5344CB8AC3E}">
        <p14:creationId xmlns:p14="http://schemas.microsoft.com/office/powerpoint/2010/main" val="46438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BF1D2-94AE-6E4F-A1D7-816314AD5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RTP Current Activity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D398D-EFA2-50C0-562E-68D203D4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58" y="1344638"/>
            <a:ext cx="9566503" cy="52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B Colors.">
      <a:dk1>
        <a:srgbClr val="002D72"/>
      </a:dk1>
      <a:lt1>
        <a:srgbClr val="FFFFFF"/>
      </a:lt1>
      <a:dk2>
        <a:srgbClr val="002D72"/>
      </a:dk2>
      <a:lt2>
        <a:srgbClr val="D3D9DC"/>
      </a:lt2>
      <a:accent1>
        <a:srgbClr val="FFBF3F"/>
      </a:accent1>
      <a:accent2>
        <a:srgbClr val="4C4C4C"/>
      </a:accent2>
      <a:accent3>
        <a:srgbClr val="0960BB"/>
      </a:accent3>
      <a:accent4>
        <a:srgbClr val="001D48"/>
      </a:accent4>
      <a:accent5>
        <a:srgbClr val="777777"/>
      </a:accent5>
      <a:accent6>
        <a:srgbClr val="002D72"/>
      </a:accent6>
      <a:hlink>
        <a:srgbClr val="0000FF"/>
      </a:hlink>
      <a:folHlink>
        <a:srgbClr val="0960BB"/>
      </a:folHlink>
    </a:clrScheme>
    <a:fontScheme name="SSB Fonts">
      <a:majorFont>
        <a:latin typeface="Gadug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F3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SB_Presentation Template_FINAL" id="{CCBA0249-9DE2-408E-86BE-07000CDA26AA}" vid="{4EFA8261-684B-45D8-9AE2-00965621AE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SSB_Presentation Template_FINAL</Template>
  <TotalTime>133</TotalTime>
  <Words>1227</Words>
  <Application>Microsoft Office PowerPoint</Application>
  <PresentationFormat>Widescreen</PresentationFormat>
  <Paragraphs>144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Eurostile</vt:lpstr>
      <vt:lpstr>Futura Md BT</vt:lpstr>
      <vt:lpstr>Gadugi</vt:lpstr>
      <vt:lpstr>Georgia</vt:lpstr>
      <vt:lpstr>Microsoft Sans Serif</vt:lpstr>
      <vt:lpstr>Segoe UI Light</vt:lpstr>
      <vt:lpstr>Office Theme</vt:lpstr>
      <vt:lpstr>Faster Payments Update</vt:lpstr>
      <vt:lpstr>PowerPoint Presentation</vt:lpstr>
      <vt:lpstr>GNesbitt Consulting</vt:lpstr>
      <vt:lpstr>Agenda</vt:lpstr>
      <vt:lpstr> Definition of Faster Payments </vt:lpstr>
      <vt:lpstr>What is the Faster Payments Task Council? </vt:lpstr>
      <vt:lpstr>Real Time Payments </vt:lpstr>
      <vt:lpstr>Real Time Payments </vt:lpstr>
      <vt:lpstr>PowerPoint Presentation</vt:lpstr>
      <vt:lpstr>     Zelle</vt:lpstr>
      <vt:lpstr>VISA and Mastercard</vt:lpstr>
      <vt:lpstr>Other Faster Payment Options</vt:lpstr>
      <vt:lpstr>PowerPoint Presentation</vt:lpstr>
      <vt:lpstr>PowerPoint Presentation</vt:lpstr>
      <vt:lpstr>Same Day ACH Processing Windows</vt:lpstr>
      <vt:lpstr>Expanding Settlement Times</vt:lpstr>
      <vt:lpstr>Increasing the Dollar Limit</vt:lpstr>
      <vt:lpstr>What Is FedNow?</vt:lpstr>
      <vt:lpstr>FedNow</vt:lpstr>
      <vt:lpstr>NACHA’s API Standardization Efforts</vt:lpstr>
      <vt:lpstr>Where Do We Go From Here?</vt:lpstr>
      <vt:lpstr>Questions?</vt:lpstr>
      <vt:lpstr>PowerPoint Presentation</vt:lpstr>
    </vt:vector>
  </TitlesOfParts>
  <Company>South State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Ingram</dc:creator>
  <cp:keywords>Internal</cp:keywords>
  <cp:lastModifiedBy>Gary B. Nesbitt</cp:lastModifiedBy>
  <cp:revision>6</cp:revision>
  <cp:lastPrinted>2020-12-17T22:05:41Z</cp:lastPrinted>
  <dcterms:created xsi:type="dcterms:W3CDTF">2021-03-24T18:35:39Z</dcterms:created>
  <dcterms:modified xsi:type="dcterms:W3CDTF">2022-05-13T18:50:12Z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2e6c7398-8931-446a-91fd-6591398bdb2c</vt:lpwstr>
  </property>
  <property fmtid="{D5CDD505-2E9C-101B-9397-08002B2CF9AE}" pid="3" name="Classification">
    <vt:lpwstr>Internal</vt:lpwstr>
  </property>
</Properties>
</file>